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D3DF-F583-4B1B-83F6-331CA92DA70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2FC-411D-4B3B-9A1F-E50E949BC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D3DF-F583-4B1B-83F6-331CA92DA70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2FC-411D-4B3B-9A1F-E50E949BC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D3DF-F583-4B1B-83F6-331CA92DA70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2FC-411D-4B3B-9A1F-E50E949BC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89133-F259-4E90-84BD-88369613D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84B0F-21BD-4C16-AADD-69264AB22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D3DF-F583-4B1B-83F6-331CA92DA70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2FC-411D-4B3B-9A1F-E50E949BC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D3DF-F583-4B1B-83F6-331CA92DA70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2FC-411D-4B3B-9A1F-E50E949BC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D3DF-F583-4B1B-83F6-331CA92DA70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2FC-411D-4B3B-9A1F-E50E949BC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D3DF-F583-4B1B-83F6-331CA92DA70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2FC-411D-4B3B-9A1F-E50E949BC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D3DF-F583-4B1B-83F6-331CA92DA70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2FC-411D-4B3B-9A1F-E50E949BC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D3DF-F583-4B1B-83F6-331CA92DA70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2FC-411D-4B3B-9A1F-E50E949BC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D3DF-F583-4B1B-83F6-331CA92DA70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2FC-411D-4B3B-9A1F-E50E949BC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D3DF-F583-4B1B-83F6-331CA92DA70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2FC-411D-4B3B-9A1F-E50E949BC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AD3DF-F583-4B1B-83F6-331CA92DA70B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2A2FC-411D-4B3B-9A1F-E50E949BC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0" y="0"/>
          <a:ext cx="1277938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lip" r:id="rId3" imgW="1278360" imgH="1274040" progId="">
                  <p:embed/>
                </p:oleObj>
              </mc:Choice>
              <mc:Fallback>
                <p:oleObj name="Clip" r:id="rId3" imgW="1278360" imgH="12740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77938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145338" y="5026025"/>
          <a:ext cx="1998662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Clip" r:id="rId5" imgW="1999440" imgH="1831320" progId="">
                  <p:embed/>
                </p:oleObj>
              </mc:Choice>
              <mc:Fallback>
                <p:oleObj name="Clip" r:id="rId5" imgW="1999440" imgH="183132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5338" y="5026025"/>
                        <a:ext cx="1998662" cy="183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62000" y="609600"/>
            <a:ext cx="8001000" cy="3733800"/>
          </a:xfrm>
          <a:prstGeom prst="rect">
            <a:avLst/>
          </a:prstGeom>
          <a:solidFill>
            <a:srgbClr val="3333FF"/>
          </a:soli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3200"/>
          </a:p>
          <a:p>
            <a:pPr marL="342900" indent="-342900" algn="ctr">
              <a:spcBef>
                <a:spcPct val="20000"/>
              </a:spcBef>
            </a:pPr>
            <a:r>
              <a:rPr lang="en-US" sz="5400" b="1">
                <a:solidFill>
                  <a:srgbClr val="FFFF00"/>
                </a:solidFill>
              </a:rPr>
              <a:t>LUYỆN TẬP THAO TÁC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5400" b="1">
                <a:solidFill>
                  <a:srgbClr val="FFFF00"/>
                </a:solidFill>
              </a:rPr>
              <a:t> LẬP LUẬN PHÂN TÍCH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04800" y="1752600"/>
            <a:ext cx="8382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Bức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tranh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khoa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cử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nhố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nhăng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trường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thi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cuối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mùa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ở Nam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Định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  <a:p>
            <a:pPr algn="just"/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Cảnh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nhố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nhăng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,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nhốn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nháo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chung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của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một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xã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hội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phong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kiến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đang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đến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thời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mạt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vận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 ở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cuối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thế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kỷ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 XIX.</a:t>
            </a:r>
          </a:p>
          <a:p>
            <a:pPr algn="just">
              <a:spcBef>
                <a:spcPct val="50000"/>
              </a:spcBef>
            </a:pPr>
            <a:endParaRPr lang="en-US" sz="3200" dirty="0">
              <a:latin typeface="Times New Roman" pitchFamily="18" charset="0"/>
            </a:endParaRPr>
          </a:p>
        </p:txBody>
      </p:sp>
      <p:pic>
        <p:nvPicPr>
          <p:cNvPr id="8208" name="Picture 16" descr="dấu hỏ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286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0" y="6858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Nêu cảm </a:t>
            </a:r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cảnh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thi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j-lt"/>
              </a:rPr>
              <a:t>cử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pPr algn="ctr"/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1269" name="Picture 8" descr="die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>
            <a:off x="2667000" y="228600"/>
            <a:ext cx="3810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22501">
                      <a:srgbClr val="FF7A00"/>
                    </a:gs>
                    <a:gs pos="35001">
                      <a:srgbClr val="FF0300"/>
                    </a:gs>
                    <a:gs pos="50000">
                      <a:srgbClr val="4D0808"/>
                    </a:gs>
                    <a:gs pos="64999">
                      <a:srgbClr val="FF0300"/>
                    </a:gs>
                    <a:gs pos="77499">
                      <a:srgbClr val="FF7A00"/>
                    </a:gs>
                    <a:gs pos="100000">
                      <a:srgbClr val="FFF200"/>
                    </a:gs>
                  </a:gsLst>
                  <a:lin ang="2700000" scaled="1"/>
                </a:gradFill>
                <a:latin typeface="Arial"/>
                <a:cs typeface="Arial"/>
              </a:rPr>
              <a:t> CỦNG CỐ 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04800" y="1371600"/>
            <a:ext cx="8610600" cy="329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+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Xác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định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rõ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mục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đích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việc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phân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tích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làm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sáng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tỏ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ý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kiến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quan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điểm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nào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+ Chia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nhỏ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đối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tượng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phân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tích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thành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từng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yếu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tố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nhỏ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để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tìm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hiểu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sâu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hơn</a:t>
            </a:r>
            <a:endParaRPr lang="en-US" sz="2800" dirty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+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Tổng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hợp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sau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khi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phân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tích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để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cái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nhìn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khái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quát</a:t>
            </a:r>
            <a:endParaRPr lang="en-US" sz="28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12292" name="Picture 6" descr="di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447800" y="26670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7" descr="duong di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838200"/>
            <a:ext cx="495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83058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THAO TÁC LẬP LUẬN PHÂN TÍCH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04800" y="1676400"/>
            <a:ext cx="8610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Thế nào là thao tác lập luận phân tích?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Mục đích, yêu cầu của thao tác lập luận phân tích ?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28600" y="1600200"/>
            <a:ext cx="86868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i="1" dirty="0">
                <a:latin typeface="Times New Roman" pitchFamily="18" charset="0"/>
              </a:rPr>
              <a:t>- </a:t>
            </a:r>
            <a:r>
              <a:rPr lang="en-US" sz="2800" b="1" i="1" u="sng" dirty="0" err="1">
                <a:latin typeface="Times New Roman" pitchFamily="18" charset="0"/>
              </a:rPr>
              <a:t>Khái</a:t>
            </a:r>
            <a:r>
              <a:rPr lang="en-US" sz="2800" b="1" i="1" u="sng" dirty="0">
                <a:latin typeface="Times New Roman" pitchFamily="18" charset="0"/>
              </a:rPr>
              <a:t> </a:t>
            </a:r>
            <a:r>
              <a:rPr lang="en-US" sz="2800" b="1" i="1" u="sng" dirty="0" err="1">
                <a:latin typeface="Times New Roman" pitchFamily="18" charset="0"/>
              </a:rPr>
              <a:t>niệm</a:t>
            </a:r>
            <a:r>
              <a:rPr lang="en-US" sz="2800" b="1" i="1" u="sng" dirty="0">
                <a:latin typeface="Times New Roman" pitchFamily="18" charset="0"/>
              </a:rPr>
              <a:t>:</a:t>
            </a:r>
            <a:r>
              <a:rPr lang="en-US" b="1" i="1" dirty="0"/>
              <a:t> </a:t>
            </a:r>
            <a:r>
              <a:rPr lang="en-US" sz="2800" b="1" i="1" dirty="0" err="1">
                <a:latin typeface="Times New Roman" pitchFamily="18" charset="0"/>
              </a:rPr>
              <a:t>Phân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tích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là</a:t>
            </a:r>
            <a:r>
              <a:rPr lang="en-US" sz="2800" b="1" i="1" dirty="0">
                <a:latin typeface="Times New Roman" pitchFamily="18" charset="0"/>
              </a:rPr>
              <a:t> chia </a:t>
            </a:r>
            <a:r>
              <a:rPr lang="en-US" sz="2800" b="1" i="1" dirty="0" err="1">
                <a:latin typeface="Times New Roman" pitchFamily="18" charset="0"/>
              </a:rPr>
              <a:t>nhỏ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đối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tượng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thành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các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yếu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tố</a:t>
            </a:r>
            <a:r>
              <a:rPr lang="en-US" sz="2800" b="1" i="1" dirty="0">
                <a:latin typeface="Times New Roman" pitchFamily="18" charset="0"/>
              </a:rPr>
              <a:t>, </a:t>
            </a:r>
            <a:r>
              <a:rPr lang="en-US" sz="2800" b="1" i="1" dirty="0" err="1">
                <a:latin typeface="Times New Roman" pitchFamily="18" charset="0"/>
              </a:rPr>
              <a:t>bộ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phận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để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xem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xét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rồi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khái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quát</a:t>
            </a:r>
            <a:r>
              <a:rPr lang="en-US" sz="2800" b="1" i="1" dirty="0">
                <a:latin typeface="Times New Roman" pitchFamily="18" charset="0"/>
              </a:rPr>
              <a:t>, </a:t>
            </a:r>
            <a:r>
              <a:rPr lang="en-US" sz="2800" b="1" i="1" dirty="0" err="1">
                <a:latin typeface="Times New Roman" pitchFamily="18" charset="0"/>
              </a:rPr>
              <a:t>phát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hiện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bản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chất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của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đối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tượng</a:t>
            </a:r>
            <a:endParaRPr lang="en-US" sz="2800" b="1" i="1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800" b="1" i="1" dirty="0">
                <a:latin typeface="Times New Roman" pitchFamily="18" charset="0"/>
              </a:rPr>
              <a:t>- </a:t>
            </a:r>
            <a:r>
              <a:rPr lang="en-US" sz="2800" b="1" i="1" u="sng" dirty="0" err="1">
                <a:latin typeface="Times New Roman" pitchFamily="18" charset="0"/>
              </a:rPr>
              <a:t>Mục</a:t>
            </a:r>
            <a:r>
              <a:rPr lang="en-US" sz="2800" b="1" i="1" u="sng" dirty="0">
                <a:latin typeface="Times New Roman" pitchFamily="18" charset="0"/>
              </a:rPr>
              <a:t> </a:t>
            </a:r>
            <a:r>
              <a:rPr lang="en-US" sz="2800" b="1" i="1" u="sng" dirty="0" err="1">
                <a:latin typeface="Times New Roman" pitchFamily="18" charset="0"/>
              </a:rPr>
              <a:t>đích</a:t>
            </a:r>
            <a:r>
              <a:rPr lang="en-US" sz="2800" b="1" i="1" u="sng" dirty="0">
                <a:latin typeface="Times New Roman" pitchFamily="18" charset="0"/>
              </a:rPr>
              <a:t>: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vi-VN" sz="2800" b="1" i="1" dirty="0">
                <a:latin typeface="Times New Roman" pitchFamily="18" charset="0"/>
              </a:rPr>
              <a:t>Thấy được bản chất, mối quan hệ,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vi-VN" sz="2800" b="1" i="1" dirty="0">
                <a:latin typeface="Times New Roman" pitchFamily="18" charset="0"/>
              </a:rPr>
              <a:t>giá trị của đối tượng.</a:t>
            </a:r>
          </a:p>
          <a:p>
            <a:pPr algn="just"/>
            <a:r>
              <a:rPr lang="en-US" sz="2800" b="1" i="1" dirty="0">
                <a:latin typeface="Times New Roman" pitchFamily="18" charset="0"/>
              </a:rPr>
              <a:t>- </a:t>
            </a:r>
            <a:r>
              <a:rPr lang="vi-VN" sz="2800" b="1" i="1" u="sng" dirty="0">
                <a:latin typeface="Times New Roman" pitchFamily="18" charset="0"/>
              </a:rPr>
              <a:t>Yêu cầu:</a:t>
            </a:r>
            <a:r>
              <a:rPr lang="vi-VN" sz="2800" b="1" i="1" dirty="0">
                <a:latin typeface="Times New Roman" pitchFamily="18" charset="0"/>
              </a:rPr>
              <a:t> </a:t>
            </a:r>
            <a:endParaRPr lang="en-US" sz="2800" b="1" i="1" dirty="0">
              <a:latin typeface="Times New Roman" pitchFamily="18" charset="0"/>
            </a:endParaRPr>
          </a:p>
          <a:p>
            <a:pPr algn="just"/>
            <a:r>
              <a:rPr lang="en-US" sz="2800" b="1" i="1" dirty="0">
                <a:latin typeface="Times New Roman" pitchFamily="18" charset="0"/>
              </a:rPr>
              <a:t>+ </a:t>
            </a:r>
            <a:r>
              <a:rPr lang="vi-VN" sz="2800" b="1" i="1" dirty="0">
                <a:latin typeface="Times New Roman" pitchFamily="18" charset="0"/>
              </a:rPr>
              <a:t>Phân tích phải gắn liền với tổng hợp</a:t>
            </a:r>
          </a:p>
          <a:p>
            <a:pPr algn="just"/>
            <a:r>
              <a:rPr lang="en-US" sz="2800" b="1" i="1" dirty="0">
                <a:latin typeface="Times New Roman" pitchFamily="18" charset="0"/>
              </a:rPr>
              <a:t>+ </a:t>
            </a:r>
            <a:r>
              <a:rPr lang="vi-VN" sz="2800" b="1" i="1" dirty="0">
                <a:latin typeface="Times New Roman" pitchFamily="18" charset="0"/>
              </a:rPr>
              <a:t>Phân tích phải kết hợp nội dung và hình thức</a:t>
            </a:r>
          </a:p>
          <a:p>
            <a:pPr algn="just">
              <a:spcBef>
                <a:spcPct val="50000"/>
              </a:spcBef>
            </a:pPr>
            <a:endParaRPr lang="en-US" sz="2800" b="1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5" grpId="1"/>
      <p:bldP spid="307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2514600"/>
            <a:ext cx="85344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36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Bài tập 1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Phân tích hai căn bệnh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 ti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 phụ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77" name="Group 41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17557443"/>
              </p:ext>
            </p:extLst>
          </p:nvPr>
        </p:nvGraphicFramePr>
        <p:xfrm>
          <a:off x="228600" y="381000"/>
          <a:ext cx="8686800" cy="6019801"/>
        </p:xfrm>
        <a:graphic>
          <a:graphicData uri="http://schemas.openxmlformats.org/drawingml/2006/table">
            <a:tbl>
              <a:tblPr/>
              <a:tblGrid>
                <a:gridCol w="1527175"/>
                <a:gridCol w="7159625"/>
              </a:tblGrid>
              <a:tr h="5905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Tự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Khái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niệm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1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Biểu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hiện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Tác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hại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138" name="Text Box 20"/>
          <p:cNvSpPr txBox="1">
            <a:spLocks noChangeArrowheads="1"/>
          </p:cNvSpPr>
          <p:nvPr/>
        </p:nvSpPr>
        <p:spPr bwMode="auto">
          <a:xfrm>
            <a:off x="1905000" y="1066800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1752600" y="1066800"/>
            <a:ext cx="6934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+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thái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độ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tự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đánh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giá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thấp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mình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+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Tự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cho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mình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thấp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kém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mặc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cảm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+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Khác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với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khiêm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tốn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(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đánh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giá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quá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cao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bản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thân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tự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kiêu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tự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mãn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)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1828800" y="2895600"/>
            <a:ext cx="685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+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Nhút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nhát,rụt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rè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trước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chỗ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đông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người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+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tin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vào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năng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lực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trình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độ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bản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thân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+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dám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mạnh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dạn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đảm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nhận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công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việc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mà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tập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thể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xã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hội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giao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phó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1828800" y="4800600"/>
            <a:ext cx="6934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+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Sống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khép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mình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trước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tập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thể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+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ý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thức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vươn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lên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+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Bỏ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qua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cơ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hội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tốt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trong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học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tập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và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công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tác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 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7" grpId="0"/>
      <p:bldP spid="39958" grpId="0"/>
      <p:bldP spid="399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15" name="Group 27"/>
          <p:cNvGraphicFramePr>
            <a:graphicFrameLocks noGrp="1"/>
          </p:cNvGraphicFramePr>
          <p:nvPr>
            <p:ph/>
          </p:nvPr>
        </p:nvGraphicFramePr>
        <p:xfrm>
          <a:off x="457200" y="304800"/>
          <a:ext cx="8229600" cy="6108701"/>
        </p:xfrm>
        <a:graphic>
          <a:graphicData uri="http://schemas.openxmlformats.org/drawingml/2006/table">
            <a:tbl>
              <a:tblPr/>
              <a:tblGrid>
                <a:gridCol w="1446213"/>
                <a:gridCol w="6783387"/>
              </a:tblGrid>
              <a:tr h="5508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Tự phụ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Khái niệm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Biểu hiện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Tác hại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1981200" y="1066800"/>
            <a:ext cx="6477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400">
                <a:latin typeface="Times New Roman" pitchFamily="18" charset="0"/>
              </a:rPr>
              <a:t>- T</a:t>
            </a:r>
            <a:r>
              <a:rPr lang="vi-VN" sz="2400">
                <a:latin typeface="Times New Roman" pitchFamily="18" charset="0"/>
              </a:rPr>
              <a:t>hái độ đề cao bản thân, tự đánh giá cao tài năng và thành tích của mình hơn mức mình có đến mức coi thường người khác</a:t>
            </a:r>
            <a:endParaRPr lang="en-US" sz="2400"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400">
                <a:latin typeface="Times New Roman" pitchFamily="18" charset="0"/>
              </a:rPr>
              <a:t>- Kh</a:t>
            </a:r>
            <a:r>
              <a:rPr lang="vi-VN" sz="2400">
                <a:latin typeface="Times New Roman" pitchFamily="18" charset="0"/>
              </a:rPr>
              <a:t>ác</a:t>
            </a:r>
            <a:r>
              <a:rPr lang="en-US" sz="2400">
                <a:latin typeface="Times New Roman" pitchFamily="18" charset="0"/>
              </a:rPr>
              <a:t> v</a:t>
            </a:r>
            <a:r>
              <a:rPr lang="vi-VN" sz="2400">
                <a:latin typeface="Times New Roman" pitchFamily="18" charset="0"/>
              </a:rPr>
              <a:t>ới</a:t>
            </a:r>
            <a:r>
              <a:rPr lang="en-US" sz="2400">
                <a:latin typeface="Times New Roman" pitchFamily="18" charset="0"/>
              </a:rPr>
              <a:t> t</a:t>
            </a:r>
            <a:r>
              <a:rPr lang="vi-VN" sz="2400">
                <a:latin typeface="Times New Roman" pitchFamily="18" charset="0"/>
              </a:rPr>
              <a:t>ự</a:t>
            </a:r>
            <a:r>
              <a:rPr lang="en-US" sz="2400">
                <a:latin typeface="Times New Roman" pitchFamily="18" charset="0"/>
              </a:rPr>
              <a:t> tin hay t</a:t>
            </a:r>
            <a:r>
              <a:rPr lang="vi-VN" sz="2400">
                <a:latin typeface="Times New Roman" pitchFamily="18" charset="0"/>
              </a:rPr>
              <a:t>ự</a:t>
            </a:r>
            <a:r>
              <a:rPr lang="en-US" sz="2400">
                <a:latin typeface="Times New Roman" pitchFamily="18" charset="0"/>
              </a:rPr>
              <a:t> h</a:t>
            </a:r>
            <a:r>
              <a:rPr lang="vi-VN" sz="2400">
                <a:latin typeface="Times New Roman" pitchFamily="18" charset="0"/>
              </a:rPr>
              <a:t>ào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1905000" y="2743200"/>
            <a:ext cx="6781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- </a:t>
            </a:r>
            <a:r>
              <a:rPr lang="vi-VN" sz="2400">
                <a:latin typeface="Times New Roman" pitchFamily="18" charset="0"/>
              </a:rPr>
              <a:t> Luôn đề cao quá mức bản thân mình </a:t>
            </a:r>
          </a:p>
          <a:p>
            <a:r>
              <a:rPr lang="en-US" sz="2400">
                <a:latin typeface="Times New Roman" pitchFamily="18" charset="0"/>
              </a:rPr>
              <a:t>-  </a:t>
            </a:r>
            <a:r>
              <a:rPr lang="vi-VN" sz="2400">
                <a:latin typeface="Times New Roman" pitchFamily="18" charset="0"/>
              </a:rPr>
              <a:t>Luôn tự cho mình là đúng</a:t>
            </a:r>
          </a:p>
          <a:p>
            <a:r>
              <a:rPr lang="en-US" sz="2400">
                <a:latin typeface="Times New Roman" pitchFamily="18" charset="0"/>
              </a:rPr>
              <a:t>-  </a:t>
            </a:r>
            <a:r>
              <a:rPr lang="vi-VN" sz="2400">
                <a:latin typeface="Times New Roman" pitchFamily="18" charset="0"/>
              </a:rPr>
              <a:t>Khi làm được việc gì đó lớn lao sẽ tỏ ra coi thường người khác, huênh hoang, phô trương, khoe </a:t>
            </a:r>
            <a:r>
              <a:rPr lang="en-US" sz="2400">
                <a:latin typeface="Times New Roman" pitchFamily="18" charset="0"/>
              </a:rPr>
              <a:t>khoang</a:t>
            </a:r>
            <a:r>
              <a:rPr lang="vi-VN" sz="2400">
                <a:latin typeface="Times New Roman" pitchFamily="18" charset="0"/>
              </a:rPr>
              <a:t> bản thân.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64" name="Text Box 25"/>
          <p:cNvSpPr txBox="1">
            <a:spLocks noChangeArrowheads="1"/>
          </p:cNvSpPr>
          <p:nvPr/>
        </p:nvSpPr>
        <p:spPr bwMode="auto">
          <a:xfrm>
            <a:off x="2270125" y="6589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1905000" y="5257800"/>
            <a:ext cx="6629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- Bị mọi người xa lánh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- Làm gì cũng chủ quan, dễ thất bại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9" grpId="0"/>
      <p:bldP spid="37912" grpId="0"/>
      <p:bldP spid="379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838200" y="762000"/>
            <a:ext cx="2667000" cy="1066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 ti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533400" y="3657600"/>
            <a:ext cx="81534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8" name="AutoShape 8"/>
          <p:cNvSpPr>
            <a:spLocks noChangeArrowheads="1"/>
          </p:cNvSpPr>
          <p:nvPr/>
        </p:nvSpPr>
        <p:spPr bwMode="auto">
          <a:xfrm>
            <a:off x="5029200" y="762000"/>
            <a:ext cx="2667000" cy="1066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 phụ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962400" y="685800"/>
            <a:ext cx="762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>
                <a:solidFill>
                  <a:srgbClr val="0000CC"/>
                </a:solidFill>
              </a:rPr>
              <a:t>+</a:t>
            </a:r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4038600" y="2209800"/>
            <a:ext cx="685800" cy="1143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67" grpId="0" animBg="1"/>
      <p:bldP spid="40968" grpId="0" animBg="1"/>
      <p:bldP spid="40969" grpId="0"/>
      <p:bldP spid="409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447800" y="685800"/>
            <a:ext cx="6324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Thái độ sống hợp lí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57200" y="2057400"/>
            <a:ext cx="86868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khiêm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tốn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8686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36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spcBef>
                <a:spcPct val="50000"/>
              </a:spcBef>
            </a:pP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Lôi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lọ</a:t>
            </a:r>
            <a:endParaRPr lang="en-US" sz="24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Ậm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oẹ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thét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loa</a:t>
            </a: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>
              <a:spcBef>
                <a:spcPct val="50000"/>
              </a:spcBef>
            </a:pPr>
            <a:r>
              <a:rPr lang="en-US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( </a:t>
            </a:r>
            <a:r>
              <a:rPr lang="en-US" sz="2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ịnh</a:t>
            </a:r>
            <a:r>
              <a:rPr lang="en-US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pic>
        <p:nvPicPr>
          <p:cNvPr id="9219" name="Picture 5" descr="Pictur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77938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6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5338" y="5026025"/>
            <a:ext cx="1998662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76200" y="990600"/>
            <a:ext cx="90678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Times New Roman" pitchFamily="18" charset="0"/>
              </a:rPr>
              <a:t>- </a:t>
            </a:r>
            <a:r>
              <a:rPr lang="vi-VN" sz="2800" b="1" dirty="0">
                <a:latin typeface="Times New Roman" pitchFamily="18" charset="0"/>
              </a:rPr>
              <a:t>Nghệ thuật sử dụng từ ngữ</a:t>
            </a:r>
            <a:r>
              <a:rPr lang="en-US" sz="2800" b="1" dirty="0">
                <a:latin typeface="Times New Roman" pitchFamily="18" charset="0"/>
              </a:rPr>
              <a:t>: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“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lôi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thôi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”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,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“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ậm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oẹ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”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r>
              <a:rPr lang="en-US" sz="2800" b="1" dirty="0">
                <a:latin typeface="Times New Roman" pitchFamily="18" charset="0"/>
              </a:rPr>
              <a:t>+ 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“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lôi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thôi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”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</a:rPr>
              <a:t>: </a:t>
            </a:r>
            <a:r>
              <a:rPr lang="en-US" sz="2800" b="1" i="1" dirty="0" err="1">
                <a:latin typeface="Times New Roman" pitchFamily="18" charset="0"/>
              </a:rPr>
              <a:t>gợi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hình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ảnh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u="sng" dirty="0" err="1">
                <a:latin typeface="Times New Roman" pitchFamily="18" charset="0"/>
              </a:rPr>
              <a:t>luộm</a:t>
            </a:r>
            <a:r>
              <a:rPr lang="en-US" sz="2800" b="1" i="1" u="sng" dirty="0">
                <a:latin typeface="Times New Roman" pitchFamily="18" charset="0"/>
              </a:rPr>
              <a:t> </a:t>
            </a:r>
            <a:r>
              <a:rPr lang="en-US" sz="2800" b="1" i="1" u="sng" dirty="0" err="1">
                <a:latin typeface="Times New Roman" pitchFamily="18" charset="0"/>
              </a:rPr>
              <a:t>thuộm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của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các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sĩ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tử</a:t>
            </a:r>
            <a:endParaRPr lang="en-US" sz="2800" b="1" i="1" dirty="0">
              <a:latin typeface="Times New Roman" pitchFamily="18" charset="0"/>
            </a:endParaRPr>
          </a:p>
          <a:p>
            <a:pPr algn="just"/>
            <a:r>
              <a:rPr lang="en-US" sz="2800" b="1" dirty="0">
                <a:latin typeface="Times New Roman" pitchFamily="18" charset="0"/>
              </a:rPr>
              <a:t>+ 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“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ậm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oẹ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”: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gợi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âm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thanh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lời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nói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thiếu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nghiêm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túc</a:t>
            </a:r>
            <a:r>
              <a:rPr lang="en-US" sz="2800" b="1" dirty="0">
                <a:latin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</a:rPr>
              <a:t>thiếu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trang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nghiêm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quan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trường</a:t>
            </a:r>
            <a:endParaRPr lang="en-US" sz="2800" b="1" dirty="0">
              <a:latin typeface="Times New Roman" pitchFamily="18" charset="0"/>
            </a:endParaRPr>
          </a:p>
          <a:p>
            <a:pPr algn="just"/>
            <a:endParaRPr lang="en-US" sz="2800" b="1" dirty="0">
              <a:latin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800" b="1" dirty="0" err="1">
                <a:latin typeface="Times New Roman" pitchFamily="18" charset="0"/>
              </a:rPr>
              <a:t>Ngh</a:t>
            </a:r>
            <a:r>
              <a:rPr lang="vi-VN" sz="2800" b="1" dirty="0">
                <a:latin typeface="Times New Roman" pitchFamily="18" charset="0"/>
              </a:rPr>
              <a:t>ệ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thu</a:t>
            </a:r>
            <a:r>
              <a:rPr lang="vi-VN" sz="2800" b="1" dirty="0">
                <a:latin typeface="Times New Roman" pitchFamily="18" charset="0"/>
              </a:rPr>
              <a:t>ật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vi-VN" sz="2800" b="1" dirty="0">
                <a:latin typeface="Times New Roman" pitchFamily="18" charset="0"/>
              </a:rPr>
              <a:t>đảo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trật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tự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từ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vi-VN" sz="2800" b="1" i="1" dirty="0">
                <a:latin typeface="Times New Roman" pitchFamily="18" charset="0"/>
              </a:rPr>
              <a:t>: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vi-VN" sz="2800" b="1" i="1" dirty="0">
                <a:latin typeface="Times New Roman" pitchFamily="18" charset="0"/>
              </a:rPr>
              <a:t>nhấn mạnh vào </a:t>
            </a:r>
            <a:r>
              <a:rPr lang="vi-VN" sz="2800" b="1" i="1" u="sng" dirty="0">
                <a:latin typeface="Times New Roman" pitchFamily="18" charset="0"/>
              </a:rPr>
              <a:t>dáng điệu</a:t>
            </a:r>
            <a:r>
              <a:rPr lang="vi-VN" sz="2800" b="1" i="1" dirty="0">
                <a:latin typeface="Times New Roman" pitchFamily="18" charset="0"/>
              </a:rPr>
              <a:t> và </a:t>
            </a:r>
            <a:r>
              <a:rPr lang="vi-VN" sz="2800" b="1" i="1" u="sng" dirty="0">
                <a:latin typeface="Times New Roman" pitchFamily="18" charset="0"/>
              </a:rPr>
              <a:t>hành động</a:t>
            </a:r>
            <a:r>
              <a:rPr lang="vi-VN" sz="2800" b="1" i="1" dirty="0">
                <a:latin typeface="Times New Roman" pitchFamily="18" charset="0"/>
              </a:rPr>
              <a:t> của sĩ tử và quan trường</a:t>
            </a:r>
            <a:endParaRPr lang="en-US" sz="2800" b="1" i="1" dirty="0">
              <a:latin typeface="Times New Roman" pitchFamily="18" charset="0"/>
            </a:endParaRPr>
          </a:p>
          <a:p>
            <a:pPr algn="just"/>
            <a:endParaRPr lang="vi-VN" sz="2800" b="1" i="1" dirty="0">
              <a:latin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800" b="1" i="1" dirty="0" err="1">
                <a:latin typeface="Times New Roman" pitchFamily="18" charset="0"/>
              </a:rPr>
              <a:t>Phân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tích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hình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ảnh</a:t>
            </a:r>
            <a:r>
              <a:rPr lang="en-US" sz="2800" b="1" i="1" dirty="0">
                <a:latin typeface="Times New Roman" pitchFamily="18" charset="0"/>
              </a:rPr>
              <a:t> “ </a:t>
            </a:r>
            <a:r>
              <a:rPr lang="en-US" sz="2800" b="1" i="1" dirty="0" err="1">
                <a:latin typeface="Times New Roman" pitchFamily="18" charset="0"/>
              </a:rPr>
              <a:t>vai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đeo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lọ</a:t>
            </a:r>
            <a:r>
              <a:rPr lang="en-US" sz="2800" b="1" i="1" dirty="0">
                <a:latin typeface="Times New Roman" pitchFamily="18" charset="0"/>
              </a:rPr>
              <a:t>” </a:t>
            </a:r>
            <a:r>
              <a:rPr lang="en-US" sz="2800" b="1" i="1" dirty="0" err="1">
                <a:latin typeface="Times New Roman" pitchFamily="18" charset="0"/>
              </a:rPr>
              <a:t>của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sĩ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tử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và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hình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ảnh</a:t>
            </a:r>
            <a:r>
              <a:rPr lang="en-US" sz="2800" b="1" i="1" dirty="0">
                <a:latin typeface="Times New Roman" pitchFamily="18" charset="0"/>
              </a:rPr>
              <a:t> “ </a:t>
            </a:r>
            <a:r>
              <a:rPr lang="en-US" sz="2800" b="1" i="1" dirty="0" err="1">
                <a:latin typeface="Times New Roman" pitchFamily="18" charset="0"/>
              </a:rPr>
              <a:t>miệng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thét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loa</a:t>
            </a:r>
            <a:r>
              <a:rPr lang="en-US" sz="2800" b="1" i="1" dirty="0">
                <a:latin typeface="Times New Roman" pitchFamily="18" charset="0"/>
              </a:rPr>
              <a:t>” </a:t>
            </a:r>
            <a:r>
              <a:rPr lang="en-US" sz="2800" b="1" i="1" dirty="0" err="1">
                <a:latin typeface="Times New Roman" pitchFamily="18" charset="0"/>
              </a:rPr>
              <a:t>của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quan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trường</a:t>
            </a:r>
            <a:r>
              <a:rPr lang="en-US" sz="2800" b="1" i="1" dirty="0">
                <a:latin typeface="Times New Roman" pitchFamily="18" charset="0"/>
              </a:rPr>
              <a:t>.</a:t>
            </a:r>
          </a:p>
          <a:p>
            <a:pPr algn="just"/>
            <a:r>
              <a:rPr lang="en-US" sz="2800" b="1" i="1" dirty="0">
                <a:latin typeface="Times New Roman" pitchFamily="18" charset="0"/>
              </a:rPr>
              <a:t>+ </a:t>
            </a:r>
            <a:r>
              <a:rPr lang="en-US" sz="2800" b="1" i="1" dirty="0" err="1">
                <a:latin typeface="Times New Roman" pitchFamily="18" charset="0"/>
              </a:rPr>
              <a:t>Vai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deo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lọ</a:t>
            </a:r>
            <a:r>
              <a:rPr lang="en-US" sz="2800" b="1" i="1" dirty="0">
                <a:latin typeface="Times New Roman" pitchFamily="18" charset="0"/>
              </a:rPr>
              <a:t> : </a:t>
            </a:r>
            <a:r>
              <a:rPr lang="en-US" sz="2800" b="1" i="1" dirty="0" err="1">
                <a:latin typeface="Times New Roman" pitchFamily="18" charset="0"/>
              </a:rPr>
              <a:t>lôi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thôi</a:t>
            </a:r>
            <a:r>
              <a:rPr lang="en-US" sz="2800" b="1" i="1" dirty="0">
                <a:latin typeface="Times New Roman" pitchFamily="18" charset="0"/>
              </a:rPr>
              <a:t> </a:t>
            </a:r>
          </a:p>
          <a:p>
            <a:pPr algn="just"/>
            <a:r>
              <a:rPr lang="en-US" sz="2800" b="1" i="1" dirty="0">
                <a:latin typeface="Times New Roman" pitchFamily="18" charset="0"/>
              </a:rPr>
              <a:t>+ </a:t>
            </a:r>
            <a:r>
              <a:rPr lang="en-US" sz="2800" b="1" i="1" dirty="0" err="1">
                <a:latin typeface="Times New Roman" pitchFamily="18" charset="0"/>
              </a:rPr>
              <a:t>Miệng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thét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loa</a:t>
            </a:r>
            <a:r>
              <a:rPr lang="en-US" sz="2800" b="1" i="1" dirty="0">
                <a:latin typeface="Times New Roman" pitchFamily="18" charset="0"/>
              </a:rPr>
              <a:t> : </a:t>
            </a:r>
            <a:r>
              <a:rPr lang="en-US" sz="2800" b="1" i="1" dirty="0" err="1">
                <a:latin typeface="Times New Roman" pitchFamily="18" charset="0"/>
              </a:rPr>
              <a:t>thiếu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nghiêm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túc</a:t>
            </a:r>
            <a:r>
              <a:rPr lang="en-US" sz="2800" b="1" i="1" dirty="0">
                <a:latin typeface="Times New Roman" pitchFamily="18" charset="0"/>
              </a:rPr>
              <a:t>, </a:t>
            </a:r>
            <a:r>
              <a:rPr lang="en-US" sz="2800" b="1" i="1" dirty="0" err="1">
                <a:latin typeface="Times New Roman" pitchFamily="18" charset="0"/>
              </a:rPr>
              <a:t>không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đọc</a:t>
            </a:r>
            <a:r>
              <a:rPr lang="en-US" sz="2800" b="1" i="1" dirty="0">
                <a:latin typeface="Times New Roman" pitchFamily="18" charset="0"/>
              </a:rPr>
              <a:t> , </a:t>
            </a:r>
            <a:r>
              <a:rPr lang="en-US" sz="2800" b="1" i="1" dirty="0" err="1">
                <a:latin typeface="Times New Roman" pitchFamily="18" charset="0"/>
              </a:rPr>
              <a:t>nói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mà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thét</a:t>
            </a:r>
            <a:endParaRPr lang="en-US" sz="2800" b="1" i="1" dirty="0">
              <a:latin typeface="Times New Roman" pitchFamily="18" charset="0"/>
            </a:endParaRPr>
          </a:p>
          <a:p>
            <a:pPr algn="just">
              <a:buFontTx/>
              <a:buChar char="-"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762000" y="2286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736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Clip</vt:lpstr>
      <vt:lpstr>PowerPoint Presentation</vt:lpstr>
      <vt:lpstr>PowerPoint Presentation</vt:lpstr>
      <vt:lpstr>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http://viet4room.com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Manh Cuong</dc:creator>
  <cp:lastModifiedBy>DAC SI</cp:lastModifiedBy>
  <cp:revision>10</cp:revision>
  <dcterms:created xsi:type="dcterms:W3CDTF">2021-09-04T08:39:23Z</dcterms:created>
  <dcterms:modified xsi:type="dcterms:W3CDTF">2021-09-23T04:11:03Z</dcterms:modified>
</cp:coreProperties>
</file>